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sldIdLst>
    <p:sldId id="316" r:id="rId2"/>
    <p:sldId id="317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588" autoAdjust="0"/>
    <p:restoredTop sz="90929"/>
  </p:normalViewPr>
  <p:slideViewPr>
    <p:cSldViewPr>
      <p:cViewPr varScale="1">
        <p:scale>
          <a:sx n="53" d="100"/>
          <a:sy n="53" d="100"/>
        </p:scale>
        <p:origin x="-1171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1229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BA731C-8CD6-4CA4-9990-B0D81F92615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1828800" cy="6856413"/>
            <a:chOff x="0" y="0"/>
            <a:chExt cx="1152" cy="4319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52" cy="10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0" lang="zh-TW" altLang="zh-TW"/>
            </a:p>
          </p:txBody>
        </p:sp>
        <p:sp>
          <p:nvSpPr>
            <p:cNvPr id="4100" name="Rectangle 4"/>
            <p:cNvSpPr>
              <a:spLocks noChangeArrowheads="1"/>
            </p:cNvSpPr>
            <p:nvPr/>
          </p:nvSpPr>
          <p:spPr bwMode="auto">
            <a:xfrm>
              <a:off x="0" y="2400"/>
              <a:ext cx="1152" cy="191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0" lang="zh-TW" altLang="zh-TW"/>
            </a:p>
          </p:txBody>
        </p:sp>
        <p:pic>
          <p:nvPicPr>
            <p:cNvPr id="4101" name="Picture 5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1028"/>
              <a:ext cx="1152" cy="1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410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1676400"/>
            <a:ext cx="6934200" cy="2116138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11350" y="3968750"/>
            <a:ext cx="6400800" cy="1752600"/>
          </a:xfrm>
        </p:spPr>
        <p:txBody>
          <a:bodyPr/>
          <a:lstStyle>
            <a:lvl1pPr marL="0" indent="0">
              <a:buFont typeface="Symbol" pitchFamily="18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1828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9624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D3ABCCC-9352-4C34-A1F4-79F84CBFABD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/>
    <p:sndAc>
      <p:endSnd/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AE2EE-D89F-4730-B2E2-597B6E79186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/>
    <p:sndAc>
      <p:endSnd/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048500" y="304800"/>
            <a:ext cx="1943100" cy="5791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219200" y="304800"/>
            <a:ext cx="5676900" cy="5791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74D76-DA93-42A1-A508-D9955296F97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/>
    <p:sndAc>
      <p:endSnd/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8A6BE-CD99-4541-854B-B394B8287AC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/>
    <p:sndAc>
      <p:endSnd/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CE456-39BF-4B12-9D17-32F687428E5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/>
    <p:sndAc>
      <p:endSnd/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219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816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9C21D-1098-4819-89A0-F80CAD3CEC1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/>
    <p:sndAc>
      <p:endSnd/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C9E88-A97E-4014-A7BB-E74CD50D738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/>
    <p:sndAc>
      <p:endSnd/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64718-77A4-488C-83C7-E38F911A9F2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/>
    <p:sndAc>
      <p:endSnd/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A5D7E9-A3E1-4949-998C-BAA63624793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/>
    <p:sndAc>
      <p:endSnd/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604BF-7CB2-450C-8028-5A1F7B85F44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/>
    <p:sndAc>
      <p:endSnd/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4D873-E7C7-45A3-A3A0-C02533F50AE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/>
    <p:sndAc>
      <p:endSnd/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shape">
            <a:fillToRect l="14166" t="5554" r="835" b="77779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1143000" cy="6856413"/>
            <a:chOff x="0" y="0"/>
            <a:chExt cx="720" cy="4319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720" cy="33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0" lang="zh-TW" altLang="zh-TW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0" y="2016"/>
              <a:ext cx="720" cy="230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0" lang="zh-TW" altLang="zh-TW"/>
            </a:p>
          </p:txBody>
        </p:sp>
        <p:pic>
          <p:nvPicPr>
            <p:cNvPr id="3077" name="Picture 5"/>
            <p:cNvPicPr>
              <a:picLocks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312"/>
              <a:ext cx="720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304800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0"/>
            <a:ext cx="7772400" cy="4495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008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zh-TW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zh-TW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8F71B7A4-CC40-4D1B-81E8-8ABE66CDD88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>
    <p:random/>
    <p:sndAc>
      <p:endSnd/>
    </p:sndAc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¨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52F3-97BB-433F-88D4-4DD284657DF7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醫療器材分類分級公告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zh-TW" altLang="en-US"/>
              <a:t>公告醫療器材包含十六大類</a:t>
            </a:r>
          </a:p>
          <a:p>
            <a:pPr marL="990600" lvl="1" indent="-533400">
              <a:buFontTx/>
              <a:buNone/>
            </a:pPr>
            <a:r>
              <a:rPr lang="en-US" altLang="zh-TW"/>
              <a:t>A: </a:t>
            </a:r>
            <a:r>
              <a:rPr lang="zh-TW" altLang="en-US"/>
              <a:t>臨床化學及臨床毒理學用裝置</a:t>
            </a:r>
          </a:p>
          <a:p>
            <a:pPr marL="990600" lvl="1" indent="-533400">
              <a:buFontTx/>
              <a:buNone/>
            </a:pPr>
            <a:r>
              <a:rPr lang="en-US" altLang="zh-TW"/>
              <a:t>B: </a:t>
            </a:r>
            <a:r>
              <a:rPr lang="zh-TW" altLang="en-US"/>
              <a:t>血液學及病毒學裝置</a:t>
            </a:r>
          </a:p>
          <a:p>
            <a:pPr marL="990600" lvl="1" indent="-533400">
              <a:buFontTx/>
              <a:buNone/>
            </a:pPr>
            <a:r>
              <a:rPr lang="en-US" altLang="zh-TW"/>
              <a:t>C: </a:t>
            </a:r>
            <a:r>
              <a:rPr lang="zh-TW" altLang="en-US"/>
              <a:t>免疫學及微生物裝置</a:t>
            </a:r>
          </a:p>
          <a:p>
            <a:pPr marL="990600" lvl="1" indent="-533400">
              <a:buFontTx/>
              <a:buNone/>
            </a:pPr>
            <a:r>
              <a:rPr lang="en-US" altLang="zh-TW"/>
              <a:t>D~P: </a:t>
            </a:r>
            <a:r>
              <a:rPr lang="zh-TW" altLang="en-US"/>
              <a:t>其他醫療器材</a:t>
            </a:r>
          </a:p>
          <a:p>
            <a:pPr marL="990600" lvl="1" indent="-533400">
              <a:buFontTx/>
              <a:buNone/>
            </a:pPr>
            <a:endParaRPr lang="zh-TW" altLang="en-US"/>
          </a:p>
          <a:p>
            <a:pPr marL="609600" indent="-609600"/>
            <a:r>
              <a:rPr lang="zh-TW" altLang="en-US"/>
              <a:t>正式將體外診斷醫療器材納入我國醫療分類分級與管理模式中管理</a:t>
            </a:r>
          </a:p>
          <a:p>
            <a:pPr marL="990600" lvl="1" indent="-533400">
              <a:buFontTx/>
              <a:buNone/>
            </a:pPr>
            <a:endParaRPr lang="zh-TW" altLang="en-US"/>
          </a:p>
          <a:p>
            <a:pPr marL="990600" lvl="1" indent="-533400">
              <a:buFontTx/>
              <a:buNone/>
            </a:pPr>
            <a:endParaRPr lang="zh-TW" altLang="en-US"/>
          </a:p>
          <a:p>
            <a:pPr marL="990600" lvl="1" indent="-533400">
              <a:buFontTx/>
              <a:buNone/>
            </a:pPr>
            <a:endParaRPr lang="en-US" altLang="zh-TW"/>
          </a:p>
        </p:txBody>
      </p:sp>
    </p:spTree>
  </p:cSld>
  <p:clrMapOvr>
    <a:masterClrMapping/>
  </p:clrMapOvr>
  <p:transition spd="med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C5752-9228-421A-878A-5390475C22EE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歐美對</a:t>
            </a:r>
            <a:r>
              <a:rPr lang="en-US" altLang="zh-TW"/>
              <a:t>IVD</a:t>
            </a:r>
            <a:r>
              <a:rPr lang="zh-TW" altLang="en-US"/>
              <a:t>製造品質系統之要求</a:t>
            </a:r>
            <a:r>
              <a:rPr lang="en-US" altLang="zh-TW"/>
              <a:t>(cont’d)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905000"/>
            <a:ext cx="7772400" cy="4495800"/>
          </a:xfrm>
        </p:spPr>
        <p:txBody>
          <a:bodyPr/>
          <a:lstStyle/>
          <a:p>
            <a:r>
              <a:rPr lang="zh-TW" altLang="en-US"/>
              <a:t>歐盟</a:t>
            </a:r>
            <a:r>
              <a:rPr lang="en-US" altLang="zh-TW"/>
              <a:t>IVDD quality assurance:</a:t>
            </a:r>
          </a:p>
          <a:p>
            <a:pPr lvl="1">
              <a:buFontTx/>
              <a:buNone/>
            </a:pPr>
            <a:r>
              <a:rPr lang="en-US" altLang="zh-TW"/>
              <a:t>EN ISO 13485</a:t>
            </a:r>
          </a:p>
          <a:p>
            <a:pPr lvl="1">
              <a:buFontTx/>
              <a:buNone/>
            </a:pPr>
            <a:r>
              <a:rPr lang="en-US" altLang="zh-TW"/>
              <a:t>EN 928 (In Vitro diagnostic systems – Guidance on the application of EN 29001 and EN 46001 and of EN 29002 and EN 46002 for In Vitro diagnostic medical devices)</a:t>
            </a:r>
          </a:p>
          <a:p>
            <a:pPr lvl="1">
              <a:buFontTx/>
              <a:buNone/>
            </a:pPr>
            <a:r>
              <a:rPr lang="zh-TW" altLang="en-US"/>
              <a:t>各會員國法規（例如：德國、英國）</a:t>
            </a:r>
          </a:p>
        </p:txBody>
      </p:sp>
    </p:spTree>
  </p:cSld>
  <p:clrMapOvr>
    <a:masterClrMapping/>
  </p:clrMapOvr>
  <p:transition spd="med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A186D-389E-4493-8311-F48C8DDB68FF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我國</a:t>
            </a:r>
            <a:r>
              <a:rPr lang="en-US" altLang="zh-TW"/>
              <a:t>GMP IVD</a:t>
            </a:r>
            <a:r>
              <a:rPr lang="zh-TW" altLang="en-US"/>
              <a:t>之適用原則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/>
              <a:t>衛生署</a:t>
            </a:r>
            <a:r>
              <a:rPr lang="en-US" altLang="zh-TW"/>
              <a:t>71.05.01, 74.08.16, 76.10.23, 87.06.19</a:t>
            </a:r>
            <a:r>
              <a:rPr lang="zh-TW" altLang="en-US"/>
              <a:t>公告：肝炎檢驗試劑、</a:t>
            </a:r>
            <a:r>
              <a:rPr lang="en-US" altLang="zh-TW"/>
              <a:t>Anti-A, Anti-B</a:t>
            </a:r>
            <a:r>
              <a:rPr lang="zh-TW" altLang="en-US"/>
              <a:t>血型分類試劑、</a:t>
            </a:r>
            <a:r>
              <a:rPr lang="en-US" altLang="zh-TW"/>
              <a:t>HIV</a:t>
            </a:r>
            <a:r>
              <a:rPr lang="zh-TW" altLang="en-US"/>
              <a:t>檢驗試劑、人類嗜</a:t>
            </a:r>
            <a:r>
              <a:rPr lang="en-US" altLang="zh-TW"/>
              <a:t>T</a:t>
            </a:r>
            <a:r>
              <a:rPr lang="zh-TW" altLang="en-US"/>
              <a:t>淋巴球病毒</a:t>
            </a:r>
            <a:r>
              <a:rPr lang="en-US" altLang="zh-TW"/>
              <a:t>(HTLV-III)</a:t>
            </a:r>
            <a:r>
              <a:rPr lang="zh-TW" altLang="en-US"/>
              <a:t>檢驗試劑以藥品列管。</a:t>
            </a:r>
          </a:p>
          <a:p>
            <a:pPr>
              <a:lnSpc>
                <a:spcPct val="90000"/>
              </a:lnSpc>
            </a:pPr>
            <a:r>
              <a:rPr lang="zh-TW" altLang="en-US"/>
              <a:t>衛生署</a:t>
            </a:r>
            <a:r>
              <a:rPr lang="en-US" altLang="zh-TW"/>
              <a:t>84.12.09</a:t>
            </a:r>
            <a:r>
              <a:rPr lang="zh-TW" altLang="en-US"/>
              <a:t>公告以藥品列管之體外診斷試劑製造廠實施</a:t>
            </a:r>
            <a:r>
              <a:rPr lang="en-US" altLang="zh-TW"/>
              <a:t>『</a:t>
            </a:r>
            <a:r>
              <a:rPr lang="zh-TW" altLang="en-US"/>
              <a:t>優良藥品製造標準</a:t>
            </a:r>
            <a:r>
              <a:rPr lang="en-US" altLang="zh-TW"/>
              <a:t>』</a:t>
            </a:r>
            <a:r>
              <a:rPr lang="zh-TW" altLang="en-US"/>
              <a:t>注意事項。</a:t>
            </a:r>
          </a:p>
          <a:p>
            <a:pPr>
              <a:lnSpc>
                <a:spcPct val="90000"/>
              </a:lnSpc>
            </a:pPr>
            <a:r>
              <a:rPr lang="zh-TW" altLang="en-US"/>
              <a:t>上述試劑由藥檢局負責查廠。</a:t>
            </a:r>
          </a:p>
        </p:txBody>
      </p:sp>
    </p:spTree>
  </p:cSld>
  <p:clrMapOvr>
    <a:masterClrMapping/>
  </p:clrMapOvr>
  <p:transition spd="med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5EE8B-9DCC-41F4-8B54-48AC3A2A33DB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我國</a:t>
            </a:r>
            <a:r>
              <a:rPr lang="en-US" altLang="zh-TW"/>
              <a:t>GMP IVD</a:t>
            </a:r>
            <a:r>
              <a:rPr lang="zh-TW" altLang="en-US"/>
              <a:t>之適用原則</a:t>
            </a:r>
            <a:r>
              <a:rPr lang="en-US" altLang="zh-TW"/>
              <a:t>(cont’d)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828800"/>
            <a:ext cx="7772400" cy="4495800"/>
          </a:xfrm>
        </p:spPr>
        <p:txBody>
          <a:bodyPr/>
          <a:lstStyle/>
          <a:p>
            <a:r>
              <a:rPr lang="zh-TW" altLang="en-US"/>
              <a:t>其餘體外診斷醫療器材：</a:t>
            </a:r>
          </a:p>
          <a:p>
            <a:pPr lvl="1">
              <a:buFontTx/>
              <a:buNone/>
            </a:pPr>
            <a:r>
              <a:rPr lang="zh-TW" altLang="en-US"/>
              <a:t>衛生署</a:t>
            </a:r>
            <a:r>
              <a:rPr lang="en-US" altLang="zh-TW"/>
              <a:t>91.11.12</a:t>
            </a:r>
            <a:r>
              <a:rPr lang="zh-TW" altLang="en-US"/>
              <a:t>函</a:t>
            </a:r>
            <a:r>
              <a:rPr lang="en-US" altLang="zh-TW"/>
              <a:t>『</a:t>
            </a:r>
            <a:r>
              <a:rPr lang="zh-TW" altLang="en-US"/>
              <a:t>體外診斷試劑 </a:t>
            </a:r>
            <a:r>
              <a:rPr lang="en-US" altLang="zh-TW"/>
              <a:t>(IVD) </a:t>
            </a:r>
            <a:r>
              <a:rPr lang="zh-TW" altLang="en-US"/>
              <a:t>之規劃與管理問題座談會</a:t>
            </a:r>
            <a:r>
              <a:rPr lang="en-US" altLang="zh-TW"/>
              <a:t>』</a:t>
            </a:r>
            <a:r>
              <a:rPr lang="zh-TW" altLang="en-US"/>
              <a:t>會議記錄：</a:t>
            </a:r>
            <a:r>
              <a:rPr lang="en-US" altLang="zh-TW"/>
              <a:t>GMP</a:t>
            </a:r>
            <a:r>
              <a:rPr lang="zh-TW" altLang="en-US"/>
              <a:t>部份則依據醫療器材之模式，委由代施查核機構查核，列屬</a:t>
            </a:r>
            <a:r>
              <a:rPr lang="en-US" altLang="zh-TW"/>
              <a:t>Class III</a:t>
            </a:r>
            <a:r>
              <a:rPr lang="zh-TW" altLang="en-US"/>
              <a:t>之體外診斷試劑</a:t>
            </a:r>
            <a:r>
              <a:rPr lang="en-US" altLang="zh-TW"/>
              <a:t>GMP</a:t>
            </a:r>
            <a:r>
              <a:rPr lang="zh-TW" altLang="en-US"/>
              <a:t>則需請藥檢局同去查核。</a:t>
            </a:r>
          </a:p>
        </p:txBody>
      </p:sp>
    </p:spTree>
  </p:cSld>
  <p:clrMapOvr>
    <a:masterClrMapping/>
  </p:clrMapOvr>
  <p:transition spd="med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95C7-3608-4FBB-A4B9-1872293E68B4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體外診斷醫療器材分類分級及管理原則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適用原則</a:t>
            </a:r>
          </a:p>
          <a:p>
            <a:pPr lvl="1">
              <a:buFontTx/>
              <a:buNone/>
            </a:pPr>
            <a:r>
              <a:rPr lang="zh-TW" altLang="en-US"/>
              <a:t>與八十九年六月二十一日公告</a:t>
            </a:r>
            <a:r>
              <a:rPr lang="en-US" altLang="zh-TW"/>
              <a:t>『</a:t>
            </a:r>
            <a:r>
              <a:rPr lang="zh-TW" altLang="en-US"/>
              <a:t>醫療器材分類分級</a:t>
            </a:r>
            <a:r>
              <a:rPr lang="en-US" altLang="zh-TW"/>
              <a:t>』</a:t>
            </a:r>
            <a:r>
              <a:rPr lang="zh-TW" altLang="en-US"/>
              <a:t>及其管理模式等相關規定相同</a:t>
            </a:r>
          </a:p>
          <a:p>
            <a:r>
              <a:rPr lang="zh-TW" altLang="en-US"/>
              <a:t>公告以藥品管理之試劑</a:t>
            </a:r>
          </a:p>
          <a:p>
            <a:pPr lvl="1">
              <a:buFontTx/>
              <a:buNone/>
            </a:pPr>
            <a:r>
              <a:rPr lang="zh-TW" altLang="en-US"/>
              <a:t>肝炎體外診斷試劑</a:t>
            </a:r>
          </a:p>
          <a:p>
            <a:pPr lvl="1">
              <a:buFontTx/>
              <a:buNone/>
            </a:pPr>
            <a:r>
              <a:rPr lang="zh-TW" altLang="en-US"/>
              <a:t>人類免疫缺乏病毒體外診斷試劑</a:t>
            </a:r>
          </a:p>
          <a:p>
            <a:pPr lvl="1">
              <a:buFontTx/>
              <a:buNone/>
            </a:pPr>
            <a:r>
              <a:rPr lang="zh-TW" altLang="en-US"/>
              <a:t>人類嗜</a:t>
            </a:r>
            <a:r>
              <a:rPr lang="en-US" altLang="zh-TW"/>
              <a:t>T</a:t>
            </a:r>
            <a:r>
              <a:rPr lang="zh-TW" altLang="en-US"/>
              <a:t>淋巴球病毒體外診斷試劑</a:t>
            </a:r>
          </a:p>
          <a:p>
            <a:pPr lvl="1">
              <a:buFontTx/>
              <a:buNone/>
            </a:pPr>
            <a:r>
              <a:rPr lang="en-US" altLang="zh-TW"/>
              <a:t>Anti-A, Anti-B </a:t>
            </a:r>
            <a:r>
              <a:rPr lang="zh-TW" altLang="en-US"/>
              <a:t>血型分類試劑</a:t>
            </a:r>
          </a:p>
        </p:txBody>
      </p:sp>
    </p:spTree>
  </p:cSld>
  <p:clrMapOvr>
    <a:masterClrMapping/>
  </p:clrMapOvr>
  <p:transition spd="med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4A7E-E7B3-4159-AB33-9304F656F342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體外診斷醫療器材分類分級及管理原則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800"/>
              <a:t>體外診斷醫療器材分類：</a:t>
            </a:r>
          </a:p>
          <a:p>
            <a:pPr lvl="1">
              <a:buFontTx/>
              <a:buNone/>
            </a:pPr>
            <a:r>
              <a:rPr lang="zh-TW" altLang="en-US" sz="2400"/>
              <a:t>將屬於藥事法定義之體外診斷醫療器材全部納入管理，並依據學科別分為三大類</a:t>
            </a:r>
          </a:p>
          <a:p>
            <a:pPr lvl="2">
              <a:buFontTx/>
              <a:buNone/>
            </a:pPr>
            <a:r>
              <a:rPr lang="en-US" altLang="zh-TW" sz="2000"/>
              <a:t>A: </a:t>
            </a:r>
            <a:r>
              <a:rPr lang="zh-TW" altLang="en-US" sz="2000"/>
              <a:t>臨床化學及臨床毒理學用裝置</a:t>
            </a:r>
          </a:p>
          <a:p>
            <a:pPr lvl="2">
              <a:buFontTx/>
              <a:buNone/>
            </a:pPr>
            <a:r>
              <a:rPr lang="en-US" altLang="zh-TW" sz="2000"/>
              <a:t>B: </a:t>
            </a:r>
            <a:r>
              <a:rPr lang="zh-TW" altLang="en-US" sz="2000"/>
              <a:t>血液學及病理學裝置</a:t>
            </a:r>
          </a:p>
          <a:p>
            <a:pPr lvl="2">
              <a:buFontTx/>
              <a:buNone/>
            </a:pPr>
            <a:r>
              <a:rPr lang="en-US" altLang="zh-TW" sz="2000"/>
              <a:t>C: </a:t>
            </a:r>
            <a:r>
              <a:rPr lang="zh-TW" altLang="en-US" sz="2000"/>
              <a:t>免疫學及微生物學裝置</a:t>
            </a:r>
          </a:p>
          <a:p>
            <a:r>
              <a:rPr lang="zh-TW" altLang="en-US" sz="2800"/>
              <a:t>體外診斷醫療器材分級：</a:t>
            </a:r>
          </a:p>
          <a:p>
            <a:pPr lvl="1">
              <a:buFontTx/>
              <a:buNone/>
            </a:pPr>
            <a:r>
              <a:rPr lang="zh-TW" altLang="en-US" sz="2400"/>
              <a:t>依照風險程度分為三個等級</a:t>
            </a:r>
          </a:p>
          <a:p>
            <a:pPr lvl="2">
              <a:buFontTx/>
              <a:buNone/>
            </a:pPr>
            <a:r>
              <a:rPr lang="en-US" altLang="zh-TW" sz="2000"/>
              <a:t>Class I		</a:t>
            </a:r>
            <a:r>
              <a:rPr lang="zh-TW" altLang="en-US" sz="2000"/>
              <a:t>低度風險</a:t>
            </a:r>
          </a:p>
          <a:p>
            <a:pPr lvl="2">
              <a:buFontTx/>
              <a:buNone/>
            </a:pPr>
            <a:r>
              <a:rPr lang="en-US" altLang="zh-TW" sz="2000"/>
              <a:t>Class II		</a:t>
            </a:r>
            <a:r>
              <a:rPr lang="zh-TW" altLang="en-US" sz="2000"/>
              <a:t>中度風險</a:t>
            </a:r>
          </a:p>
          <a:p>
            <a:pPr lvl="2">
              <a:buFontTx/>
              <a:buNone/>
            </a:pPr>
            <a:r>
              <a:rPr lang="en-US" altLang="zh-TW" sz="2000"/>
              <a:t>Class III		</a:t>
            </a:r>
            <a:r>
              <a:rPr lang="zh-TW" altLang="en-US" sz="2000"/>
              <a:t>高度風險</a:t>
            </a:r>
          </a:p>
        </p:txBody>
      </p:sp>
    </p:spTree>
  </p:cSld>
  <p:clrMapOvr>
    <a:masterClrMapping/>
  </p:clrMapOvr>
  <p:transition spd="med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146F-899D-44C9-8CFC-D477F32EC174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體外診斷醫療器材分類分級及管理原則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體外診斷醫療器材管理模式</a:t>
            </a:r>
          </a:p>
          <a:p>
            <a:pPr>
              <a:buFont typeface="Symbol" pitchFamily="18" charset="2"/>
              <a:buNone/>
            </a:pPr>
            <a:endParaRPr lang="en-US" altLang="zh-TW"/>
          </a:p>
        </p:txBody>
      </p:sp>
      <p:graphicFrame>
        <p:nvGraphicFramePr>
          <p:cNvPr id="68612" name="Group 4"/>
          <p:cNvGraphicFramePr>
            <a:graphicFrameLocks noGrp="1"/>
          </p:cNvGraphicFramePr>
          <p:nvPr/>
        </p:nvGraphicFramePr>
        <p:xfrm>
          <a:off x="1447800" y="2362200"/>
          <a:ext cx="6096000" cy="4249738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pitchFamily="18" charset="-120"/>
                        </a:rPr>
                        <a:t>第一級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pitchFamily="18" charset="-120"/>
                        </a:rPr>
                        <a:t>Class 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pitchFamily="18" charset="-120"/>
                        </a:rPr>
                        <a:t>第二級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pitchFamily="18" charset="-120"/>
                        </a:rPr>
                        <a:t>Class 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pitchFamily="18" charset="-120"/>
                        </a:rPr>
                        <a:t>第三級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pitchFamily="18" charset="-120"/>
                        </a:rPr>
                        <a:t>Class III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pitchFamily="18" charset="-120"/>
                        </a:rPr>
                        <a:t>醫療器材優良製造規範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pitchFamily="18" charset="-120"/>
                        </a:rPr>
                        <a:t>(GMP)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pitchFamily="18" charset="-120"/>
                        </a:rPr>
                        <a:t>(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pitchFamily="18" charset="-120"/>
                        </a:rPr>
                        <a:t>部份品項無須實施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pitchFamily="18" charset="-120"/>
                        </a:rPr>
                        <a:t>)</a:t>
                      </a: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pitchFamily="18" charset="-120"/>
                        </a:rPr>
                        <a:t>醫療器材優良製造規範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pitchFamily="18" charset="-120"/>
                        </a:rPr>
                        <a:t>(GMP)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pitchFamily="18" charset="-120"/>
                        </a:rPr>
                        <a:t>醫療器材優良製造規範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pitchFamily="18" charset="-120"/>
                        </a:rPr>
                        <a:t>(GMP)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pitchFamily="18" charset="-120"/>
                        </a:rPr>
                        <a:t>無需辦理查驗登記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pitchFamily="18" charset="-120"/>
                        </a:rPr>
                        <a:t>查驗登記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pitchFamily="18" charset="-120"/>
                        </a:rPr>
                        <a:t>（部份品項無須辦理查驗登記）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pitchFamily="18" charset="-120"/>
                        </a:rPr>
                        <a:t>查驗登記 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pitchFamily="18" charset="-120"/>
                        </a:rPr>
                        <a:t>+ 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新細明體" pitchFamily="18" charset="-120"/>
                        </a:rPr>
                        <a:t>臨床相關資料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E6EFD42-8F0F-4B87-9061-85C1C5229830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/>
              <a:t>醫療器材分類分級資料庫查詢網址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/>
              <a:t>http://medical.cms.itri.org.tw/measure</a:t>
            </a:r>
          </a:p>
        </p:txBody>
      </p:sp>
      <p:pic>
        <p:nvPicPr>
          <p:cNvPr id="69636" name="Picture 4" descr="F:\動畫檔\dance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663575" cy="1371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593D-488B-4576-8DF6-F4B91F723A34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實施體外診斷醫療器材優良製造規範注意事項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88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800"/>
              <a:t>以國產及輸入之醫療器材製造業者為評鑑認可範圍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本規範依據藥事法相關規定、中國國家標準</a:t>
            </a:r>
            <a:r>
              <a:rPr lang="en-US" altLang="zh-TW" sz="2800"/>
              <a:t>CNS 12681</a:t>
            </a:r>
            <a:r>
              <a:rPr kumimoji="0" lang="zh-TW" altLang="en-US" sz="2800"/>
              <a:t>及醫療器材品質保證制度國際標準</a:t>
            </a:r>
            <a:r>
              <a:rPr kumimoji="0" lang="en-US" altLang="zh-TW" sz="2800"/>
              <a:t>ISO 13485</a:t>
            </a:r>
            <a:r>
              <a:rPr kumimoji="0" lang="zh-TW" altLang="en-US" sz="2800"/>
              <a:t>訂定之</a:t>
            </a:r>
          </a:p>
          <a:p>
            <a:pPr>
              <a:lnSpc>
                <a:spcPct val="90000"/>
              </a:lnSpc>
            </a:pPr>
            <a:r>
              <a:rPr kumimoji="0" lang="zh-TW" altLang="en-US" sz="2800"/>
              <a:t>申請醫療器材新案查驗登記時：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zh-TW" altLang="en-US" sz="2400"/>
              <a:t>新廠應自實施日起完全符合本規範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zh-TW" altLang="en-US" sz="2400"/>
              <a:t>遷廠應自實施日起五年內完全符合本規範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已領有醫療器材許可證之製造廠：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zh-TW" altLang="en-US" sz="2400"/>
              <a:t>應自實施日起五年內完全符合本規範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zh-TW" altLang="en-US" sz="2400"/>
              <a:t>其間許可證展延期限至應實施本規範之截止日期</a:t>
            </a:r>
          </a:p>
        </p:txBody>
      </p:sp>
    </p:spTree>
  </p:cSld>
  <p:clrMapOvr>
    <a:masterClrMapping/>
  </p:clrMapOvr>
  <p:transition spd="med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57FE-F010-4E08-B16B-811A8269B7FF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實施體外診斷醫療器材優良製造規範注意事項 </a:t>
            </a:r>
            <a:r>
              <a:rPr lang="en-US" altLang="zh-TW"/>
              <a:t>(cont’d)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981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800"/>
              <a:t>無須查驗登記之醫療器材製造業者：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zh-TW" altLang="en-US" sz="2400"/>
              <a:t>醫療器材重新分類公告後五年內，亦應全面符合本規範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經評鑑符合本規範之醫療器材製造業者：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zh-TW" altLang="en-US" sz="2400"/>
              <a:t>由行政院衛生署予以登錄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經評鑑不符合本規範之醫療器材製造業者：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zh-TW" altLang="en-US" sz="2400"/>
              <a:t>得於核定之日起二個月內申請複評一次，經複評仍不符合者，應重新申請之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已評鑑認可之醫療器材製造業者：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zh-TW" altLang="en-US" sz="2400"/>
              <a:t>由行政院衛生署定期或不定期實施稽核，每三年至少一次</a:t>
            </a:r>
          </a:p>
        </p:txBody>
      </p:sp>
    </p:spTree>
  </p:cSld>
  <p:clrMapOvr>
    <a:masterClrMapping/>
  </p:clrMapOvr>
  <p:transition spd="med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8057-2634-42B3-B67B-1BDD19210D6F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實施體外診斷醫療器材優良製造規範注意事項 </a:t>
            </a:r>
            <a:r>
              <a:rPr lang="en-US" altLang="zh-TW"/>
              <a:t>(cont’d)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828800"/>
            <a:ext cx="7772400" cy="4495800"/>
          </a:xfrm>
        </p:spPr>
        <p:txBody>
          <a:bodyPr/>
          <a:lstStyle/>
          <a:p>
            <a:r>
              <a:rPr kumimoji="0" lang="zh-TW" altLang="en-US" sz="2800"/>
              <a:t>經稽核發現不符合本規範者：</a:t>
            </a:r>
          </a:p>
          <a:p>
            <a:pPr lvl="1">
              <a:buFontTx/>
              <a:buNone/>
            </a:pPr>
            <a:r>
              <a:rPr lang="zh-TW" altLang="en-US" sz="2400"/>
              <a:t>應於二個月內完成改善者，屆期再稽核一次，經稽核仍未改善者，撤銷其認可登錄</a:t>
            </a:r>
          </a:p>
          <a:p>
            <a:r>
              <a:rPr lang="zh-TW" altLang="en-US" sz="2800"/>
              <a:t>評鑑及稽核作業，委由</a:t>
            </a:r>
            <a:r>
              <a:rPr lang="en-US" altLang="zh-TW" sz="2800"/>
              <a:t>『</a:t>
            </a:r>
            <a:r>
              <a:rPr lang="zh-TW" altLang="en-US" sz="2800"/>
              <a:t>醫療器材優良製造規範推動小組</a:t>
            </a:r>
            <a:r>
              <a:rPr lang="en-US" altLang="zh-TW" sz="2800"/>
              <a:t>』</a:t>
            </a:r>
            <a:r>
              <a:rPr lang="zh-TW" altLang="en-US" sz="2800"/>
              <a:t>所認證之受託查核機構執行之</a:t>
            </a:r>
          </a:p>
          <a:p>
            <a:r>
              <a:rPr lang="zh-TW" altLang="en-US" sz="2800"/>
              <a:t>醫療器材製造業者對本規範認可過程有異議時，得向行政院衛生署申訴</a:t>
            </a:r>
          </a:p>
          <a:p>
            <a:r>
              <a:rPr lang="zh-TW" altLang="en-US" sz="2800"/>
              <a:t>辦理醫療器材製造業者申請本規範評鑑，得酌收費用，其收費標準由行政院衛生署另定之</a:t>
            </a:r>
          </a:p>
        </p:txBody>
      </p:sp>
    </p:spTree>
  </p:cSld>
  <p:clrMapOvr>
    <a:masterClrMapping/>
  </p:clrMapOvr>
  <p:transition spd="med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FAC08-DCD8-4A09-B1E3-184720F271B8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歐美對</a:t>
            </a:r>
            <a:r>
              <a:rPr lang="en-US" altLang="zh-TW"/>
              <a:t>IVD</a:t>
            </a:r>
            <a:r>
              <a:rPr lang="zh-TW" altLang="en-US"/>
              <a:t>製造品質系統之要求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美國</a:t>
            </a:r>
            <a:r>
              <a:rPr lang="en-US" altLang="zh-TW"/>
              <a:t>21 CFR 809.20:</a:t>
            </a:r>
          </a:p>
          <a:p>
            <a:pPr lvl="1">
              <a:buFontTx/>
              <a:buNone/>
            </a:pPr>
            <a:r>
              <a:rPr lang="zh-TW" altLang="en-US"/>
              <a:t>體外診斷醫療器材必須根據</a:t>
            </a:r>
            <a:r>
              <a:rPr lang="en-US" altLang="zh-TW"/>
              <a:t>21 CFR 820</a:t>
            </a:r>
            <a:r>
              <a:rPr lang="zh-TW" altLang="en-US"/>
              <a:t>優良製造規範來生產</a:t>
            </a:r>
          </a:p>
          <a:p>
            <a:pPr lvl="1">
              <a:buFontTx/>
              <a:buNone/>
            </a:pPr>
            <a:r>
              <a:rPr lang="en-US" altLang="zh-TW"/>
              <a:t>FDA CDRH 『Guideline for the Manufacture of In Vitro Diagnostic Products』</a:t>
            </a:r>
          </a:p>
          <a:p>
            <a:pPr lvl="1">
              <a:buFontTx/>
              <a:buNone/>
            </a:pPr>
            <a:r>
              <a:rPr lang="en-US" altLang="zh-TW"/>
              <a:t>FDA CBER 『Content and Format of Chemistry, Manufacturing and Controls Information and Establishment Description Information for a Biological In Vitro Diagnostic Product』</a:t>
            </a:r>
          </a:p>
        </p:txBody>
      </p:sp>
    </p:spTree>
  </p:cSld>
  <p:clrMapOvr>
    <a:masterClrMapping/>
  </p:clrMapOvr>
  <p:transition spd="med">
    <p:random/>
  </p:transition>
</p:sld>
</file>

<file path=ppt/theme/theme1.xml><?xml version="1.0" encoding="utf-8"?>
<a:theme xmlns:a="http://schemas.openxmlformats.org/drawingml/2006/main" name="Lock And Key">
  <a:themeElements>
    <a:clrScheme name="Lock And Key 1">
      <a:dk1>
        <a:srgbClr val="200B5B"/>
      </a:dk1>
      <a:lt1>
        <a:srgbClr val="EAEAEA"/>
      </a:lt1>
      <a:dk2>
        <a:srgbClr val="6600FF"/>
      </a:dk2>
      <a:lt2>
        <a:srgbClr val="FFCC66"/>
      </a:lt2>
      <a:accent1>
        <a:srgbClr val="EEB00B"/>
      </a:accent1>
      <a:accent2>
        <a:srgbClr val="6600CC"/>
      </a:accent2>
      <a:accent3>
        <a:srgbClr val="B8AAFF"/>
      </a:accent3>
      <a:accent4>
        <a:srgbClr val="C8C8C8"/>
      </a:accent4>
      <a:accent5>
        <a:srgbClr val="F5D4AA"/>
      </a:accent5>
      <a:accent6>
        <a:srgbClr val="5C00B9"/>
      </a:accent6>
      <a:hlink>
        <a:srgbClr val="FF33CC"/>
      </a:hlink>
      <a:folHlink>
        <a:srgbClr val="CC99FF"/>
      </a:folHlink>
    </a:clrScheme>
    <a:fontScheme name="Lock And Key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pitchFamily="18" charset="-120"/>
          </a:defRPr>
        </a:defPPr>
      </a:lstStyle>
    </a:lnDef>
  </a:objectDefaults>
  <a:extraClrSchemeLst>
    <a:extraClrScheme>
      <a:clrScheme name="Lock And Key 1">
        <a:dk1>
          <a:srgbClr val="200B5B"/>
        </a:dk1>
        <a:lt1>
          <a:srgbClr val="EAEAEA"/>
        </a:lt1>
        <a:dk2>
          <a:srgbClr val="6600FF"/>
        </a:dk2>
        <a:lt2>
          <a:srgbClr val="FFCC66"/>
        </a:lt2>
        <a:accent1>
          <a:srgbClr val="EEB00B"/>
        </a:accent1>
        <a:accent2>
          <a:srgbClr val="6600CC"/>
        </a:accent2>
        <a:accent3>
          <a:srgbClr val="B8AAFF"/>
        </a:accent3>
        <a:accent4>
          <a:srgbClr val="C8C8C8"/>
        </a:accent4>
        <a:accent5>
          <a:srgbClr val="F5D4AA"/>
        </a:accent5>
        <a:accent6>
          <a:srgbClr val="5C00B9"/>
        </a:accent6>
        <a:hlink>
          <a:srgbClr val="FF33CC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2">
        <a:dk1>
          <a:srgbClr val="393939"/>
        </a:dk1>
        <a:lt1>
          <a:srgbClr val="FFFFFF"/>
        </a:lt1>
        <a:dk2>
          <a:srgbClr val="6600CC"/>
        </a:dk2>
        <a:lt2>
          <a:srgbClr val="CCCCFF"/>
        </a:lt2>
        <a:accent1>
          <a:srgbClr val="F9D87E"/>
        </a:accent1>
        <a:accent2>
          <a:srgbClr val="FFCCCC"/>
        </a:accent2>
        <a:accent3>
          <a:srgbClr val="FFFFFF"/>
        </a:accent3>
        <a:accent4>
          <a:srgbClr val="2F2F2F"/>
        </a:accent4>
        <a:accent5>
          <a:srgbClr val="FBE9C0"/>
        </a:accent5>
        <a:accent6>
          <a:srgbClr val="E7B9B9"/>
        </a:accent6>
        <a:hlink>
          <a:srgbClr val="FF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ck And Key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ck And Key 4">
        <a:dk1>
          <a:srgbClr val="330000"/>
        </a:dk1>
        <a:lt1>
          <a:srgbClr val="FFFFCC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330099"/>
        </a:accent2>
        <a:accent3>
          <a:srgbClr val="AAAAAA"/>
        </a:accent3>
        <a:accent4>
          <a:srgbClr val="DADAAE"/>
        </a:accent4>
        <a:accent5>
          <a:srgbClr val="FFCAAA"/>
        </a:accent5>
        <a:accent6>
          <a:srgbClr val="2D008A"/>
        </a:accent6>
        <a:hlink>
          <a:srgbClr val="FF6633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5">
        <a:dk1>
          <a:srgbClr val="333300"/>
        </a:dk1>
        <a:lt1>
          <a:srgbClr val="DDDDDD"/>
        </a:lt1>
        <a:dk2>
          <a:srgbClr val="996600"/>
        </a:dk2>
        <a:lt2>
          <a:srgbClr val="FFCC66"/>
        </a:lt2>
        <a:accent1>
          <a:srgbClr val="EEB00B"/>
        </a:accent1>
        <a:accent2>
          <a:srgbClr val="330099"/>
        </a:accent2>
        <a:accent3>
          <a:srgbClr val="CAB8AA"/>
        </a:accent3>
        <a:accent4>
          <a:srgbClr val="BDBDBD"/>
        </a:accent4>
        <a:accent5>
          <a:srgbClr val="F5D4AA"/>
        </a:accent5>
        <a:accent6>
          <a:srgbClr val="2D008A"/>
        </a:accent6>
        <a:hlink>
          <a:srgbClr val="FF66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6">
        <a:dk1>
          <a:srgbClr val="003300"/>
        </a:dk1>
        <a:lt1>
          <a:srgbClr val="FFFFCC"/>
        </a:lt1>
        <a:dk2>
          <a:srgbClr val="999933"/>
        </a:dk2>
        <a:lt2>
          <a:srgbClr val="FFFF66"/>
        </a:lt2>
        <a:accent1>
          <a:srgbClr val="CC9900"/>
        </a:accent1>
        <a:accent2>
          <a:srgbClr val="330099"/>
        </a:accent2>
        <a:accent3>
          <a:srgbClr val="CACAAD"/>
        </a:accent3>
        <a:accent4>
          <a:srgbClr val="DADAAE"/>
        </a:accent4>
        <a:accent5>
          <a:srgbClr val="E2CAAA"/>
        </a:accent5>
        <a:accent6>
          <a:srgbClr val="2D008A"/>
        </a:accent6>
        <a:hlink>
          <a:srgbClr val="FF9900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Designs\Lock And Key.pot</Template>
  <TotalTime>69</TotalTime>
  <Words>919</Words>
  <Application>Microsoft PowerPoint</Application>
  <PresentationFormat>如螢幕大小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9" baseType="lpstr">
      <vt:lpstr>Times New Roman</vt:lpstr>
      <vt:lpstr>新細明體</vt:lpstr>
      <vt:lpstr>Symbol</vt:lpstr>
      <vt:lpstr>全真顏體</vt:lpstr>
      <vt:lpstr>全真楷書</vt:lpstr>
      <vt:lpstr>Edwardian Script ITC</vt:lpstr>
      <vt:lpstr>Lock And Key</vt:lpstr>
      <vt:lpstr>醫療器材分類分級公告</vt:lpstr>
      <vt:lpstr>體外診斷醫療器材分類分級及管理原則</vt:lpstr>
      <vt:lpstr>體外診斷醫療器材分類分級及管理原則</vt:lpstr>
      <vt:lpstr>體外診斷醫療器材分類分級及管理原則</vt:lpstr>
      <vt:lpstr>醫療器材分類分級資料庫查詢網址</vt:lpstr>
      <vt:lpstr>實施體外診斷醫療器材優良製造規範注意事項</vt:lpstr>
      <vt:lpstr>實施體外診斷醫療器材優良製造規範注意事項 (cont’d)</vt:lpstr>
      <vt:lpstr>實施體外診斷醫療器材優良製造規範注意事項 (cont’d)</vt:lpstr>
      <vt:lpstr>歐美對IVD製造品質系統之要求</vt:lpstr>
      <vt:lpstr>歐美對IVD製造品質系統之要求(cont’d)</vt:lpstr>
      <vt:lpstr>我國GMP IVD之適用原則</vt:lpstr>
      <vt:lpstr>我國GMP IVD之適用原則(cont’d)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UAP</dc:creator>
  <cp:lastModifiedBy>林建廷</cp:lastModifiedBy>
  <cp:revision>9</cp:revision>
  <dcterms:created xsi:type="dcterms:W3CDTF">2001-12-26T00:46:17Z</dcterms:created>
  <dcterms:modified xsi:type="dcterms:W3CDTF">2013-09-02T07:48:51Z</dcterms:modified>
</cp:coreProperties>
</file>